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60" r:id="rId2"/>
    <p:sldId id="280" r:id="rId3"/>
    <p:sldId id="297" r:id="rId4"/>
    <p:sldId id="261" r:id="rId5"/>
    <p:sldId id="298" r:id="rId6"/>
    <p:sldId id="314" r:id="rId7"/>
    <p:sldId id="317" r:id="rId8"/>
    <p:sldId id="302" r:id="rId9"/>
    <p:sldId id="321" r:id="rId10"/>
    <p:sldId id="323" r:id="rId11"/>
    <p:sldId id="318" r:id="rId12"/>
    <p:sldId id="319" r:id="rId13"/>
    <p:sldId id="324" r:id="rId14"/>
    <p:sldId id="326" r:id="rId15"/>
    <p:sldId id="339" r:id="rId16"/>
    <p:sldId id="274" r:id="rId17"/>
    <p:sldId id="327" r:id="rId18"/>
    <p:sldId id="329" r:id="rId19"/>
    <p:sldId id="330" r:id="rId20"/>
    <p:sldId id="331" r:id="rId21"/>
    <p:sldId id="332" r:id="rId22"/>
    <p:sldId id="333" r:id="rId23"/>
    <p:sldId id="336" r:id="rId24"/>
    <p:sldId id="334" r:id="rId25"/>
    <p:sldId id="335" r:id="rId26"/>
    <p:sldId id="338" r:id="rId27"/>
    <p:sldId id="341" r:id="rId28"/>
    <p:sldId id="340" r:id="rId29"/>
    <p:sldId id="305" r:id="rId30"/>
    <p:sldId id="307" r:id="rId31"/>
    <p:sldId id="313" r:id="rId32"/>
    <p:sldId id="27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259"/>
    <a:srgbClr val="121253"/>
    <a:srgbClr val="121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87855"/>
  </p:normalViewPr>
  <p:slideViewPr>
    <p:cSldViewPr snapToGrid="0" snapToObjects="1">
      <p:cViewPr>
        <p:scale>
          <a:sx n="52" d="100"/>
          <a:sy n="52" d="100"/>
        </p:scale>
        <p:origin x="-96" y="-12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746BDC-4F77-324D-9356-70AB02BC886F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FC0DEA-EB8E-954D-A6CB-0853391D303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498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2291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7116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7915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229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2452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232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669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899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49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006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34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Most important </a:t>
            </a:r>
            <a:r>
              <a:rPr lang="fr-FR" dirty="0" err="1" smtClean="0"/>
              <a:t>word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the last one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4244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064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334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742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705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65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71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01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295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556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44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1079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FC0DEA-EB8E-954D-A6CB-0853391D30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873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0CF053-1D27-BE43-A8BD-B5F5B44F2F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F0D5758-DA2D-B944-B142-DDD28E4403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AB75A3F-178C-F74D-8076-47FC4F25E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AFBF5AD-CC7C-F748-A4B8-C1C590C26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CB446F3-1D2E-2E40-A68B-0862CC38B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04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B9E0745-2D52-5441-9A6B-1B9C22A6F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1FDF2C2-6BD1-7040-B295-DE11F559EF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2F81370-F3EB-7E4A-8AAD-B6BBE169F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A73EE9D-2D31-374B-9A06-631758935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38FA4B2-CAD0-D84B-A8A4-5709DB348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0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43BE33-0218-7547-AA02-E3825E073C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F7B67C3-C54A-1D43-A8F9-7DE28E1D31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D01FAB4-1DEE-054E-93ED-48EB95DFF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62A12E-CD1F-4A40-A3D6-0EF75E921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988E60C-18AF-F14A-A1A9-201DA7266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06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EAE20E8-A5F8-1F4D-ABFD-BA4F9BBBE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8EB24CC-7F6E-334C-8AA5-B431FDC96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9D02DA9-D081-F546-A8B5-F887E85D1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407FCAB-EFDC-3D40-B92F-46D6BFDEE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3519FC-F500-4042-A481-D09CB44FE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29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D3EA63F-89F2-084B-9890-C475553D7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6A2CB1C-B139-8840-BA17-BC8253174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9B973F1-CC66-CB42-B2E6-495B628DB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4206F81-B0B1-0A4B-AA09-E3A6F566B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B5C4C80-0043-A649-8F95-7DF55607C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84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42B41BE-FA0C-5948-9A2D-AA221BD7A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59FFA5-5463-0246-B903-E71D59A3AA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6F35F2D-455D-F244-AADF-5D9F0FDD7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9DC45E4-832A-3444-A464-5D938D33D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D603F8B-B4B9-3F43-A997-2820AEAF9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7920A71-CE3D-1D48-AF31-937500C1B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349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6A235E2-B2B9-A94E-9DEF-5EECBAC9F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8DFA3EF-E0FB-1B4B-B6B5-6C6CC09A9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48AB3C8-691A-9D47-B4AF-5453BB418D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D6B8A08-1C5C-9048-A32F-9FA0AE290F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B2C9603-C9B1-9340-A057-D5B3A68EB0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B9C1A12-F07A-FD4E-8D32-88E22A745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AC954DA-CFA4-6C4F-899B-16B4048D4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2B6F33D-B39B-8E4A-815B-97E5D9170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620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AF7062-00A4-9E4B-9329-E5835B911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A8BD1A1-5E78-A54B-B57D-FD75985A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5A29280-A476-3842-AF73-295789057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6608E4C-06E5-F348-9BAC-332BABEC7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548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DB46442-5299-A44A-B323-AAB1D31B8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212C444-73BE-FD46-A077-64E53475E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3AF8E96-CDF8-7A47-BFDC-1C034295E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76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1731B2-921D-3D4B-9559-D67B8BDE0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929390E-6A73-7343-897F-5E511B650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7AE0420-CBB4-C247-A7D3-07DB3F7ACE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0DA5A61-D96A-CC48-97EF-205039F83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98B452A-EC84-7149-A9CE-EBE7B0363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1AF7692-E101-1549-A03A-3AAF9DEF9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201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15BE1F-4EA4-E94D-A508-ED6C2F90E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2A99561-4666-D145-97BA-816108E938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1A9FF21-5F5C-BA40-8089-A47B12035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E215C4B-6233-9E4D-BC0A-BA1BB6567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B3562BF-818D-FA4C-94CB-7A969095C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AEDE3B9-4EC8-B74C-A807-90C462548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27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3D63FAA-0DA7-284A-9EC2-096040208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54C417A-4987-E44D-9033-A854D8752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1CD0D57-BA1A-DB4A-9848-DCF34C7FD0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D09F2-5AA6-D542-9273-2F70EC32D14A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21BA7BE-941F-884C-8247-1781444DC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60CE297-9649-6448-8546-61992A9847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D2977-72A3-A94F-9FA5-9EB7D3FCC9C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0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image" Target="../media/image6.png"/><Relationship Id="rId7" Type="http://schemas.openxmlformats.org/officeDocument/2006/relationships/image" Target="../media/image17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tiff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25168E7B-6D42-4B3A-B7A1-17D4C49EC9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38200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8A030C2-9F23-4593-9F99-7B73C232A4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9451DB-A8DC-194F-8BC3-68E815869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3654" y="1978367"/>
            <a:ext cx="7559535" cy="2387918"/>
          </a:xfrm>
        </p:spPr>
        <p:txBody>
          <a:bodyPr anchor="b"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Content-based Course Recommender System for Liberal Arts Education  </a:t>
            </a:r>
          </a:p>
        </p:txBody>
      </p:sp>
      <p:pic>
        <p:nvPicPr>
          <p:cNvPr id="8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91B5445B-78E5-2548-994D-EED6B14B1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498" y="711200"/>
            <a:ext cx="5975849" cy="1523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C14AB48-6A9F-194B-BE19-57E50362ADAA}"/>
              </a:ext>
            </a:extLst>
          </p:cNvPr>
          <p:cNvSpPr txBox="1"/>
          <p:nvPr/>
        </p:nvSpPr>
        <p:spPr>
          <a:xfrm>
            <a:off x="2821434" y="4526706"/>
            <a:ext cx="69438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Raphaël </a:t>
            </a:r>
            <a:r>
              <a:rPr lang="en-US" sz="28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Morsomme</a:t>
            </a:r>
            <a:r>
              <a:rPr lang="en-US" sz="2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Sofia Vazquez </a:t>
            </a:r>
            <a:r>
              <a:rPr lang="en-US" sz="28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Alferez</a:t>
            </a:r>
            <a:endParaRPr lang="en-US" sz="2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endParaRPr lang="en-US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996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BCACA2-D968-7B43-859F-DE266A139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Objectives</a:t>
            </a:r>
          </a:p>
        </p:txBody>
      </p:sp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9A4D418-1BBF-614E-877D-19C161ECA2C1}"/>
              </a:ext>
            </a:extLst>
          </p:cNvPr>
          <p:cNvSpPr txBox="1"/>
          <p:nvPr/>
        </p:nvSpPr>
        <p:spPr>
          <a:xfrm>
            <a:off x="1539458" y="2717820"/>
            <a:ext cx="9436414" cy="2610843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800" dirty="0">
                <a:solidFill>
                  <a:srgbClr val="121259"/>
                </a:solidFill>
              </a:rPr>
              <a:t>Course Suggestion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800" dirty="0">
                <a:solidFill>
                  <a:srgbClr val="121259"/>
                </a:solidFill>
              </a:rPr>
              <a:t>Warning Issuance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800" dirty="0">
                <a:solidFill>
                  <a:srgbClr val="121259"/>
                </a:solidFill>
              </a:rPr>
              <a:t>Preparatory Course Advice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121259"/>
                </a:solidFill>
              </a:rPr>
              <a:t>		</a:t>
            </a:r>
            <a:r>
              <a:rPr lang="en-US" sz="2800" i="1" dirty="0">
                <a:solidFill>
                  <a:srgbClr val="121259"/>
                </a:solidFill>
              </a:rPr>
              <a:t>	Some explanatory information</a:t>
            </a:r>
            <a:r>
              <a:rPr lang="en-US" sz="2800" dirty="0">
                <a:solidFill>
                  <a:srgbClr val="121259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91399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BCACA2-D968-7B43-859F-DE266A139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Our Data</a:t>
            </a:r>
          </a:p>
        </p:txBody>
      </p:sp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9A4D418-1BBF-614E-877D-19C161ECA2C1}"/>
              </a:ext>
            </a:extLst>
          </p:cNvPr>
          <p:cNvSpPr txBox="1"/>
          <p:nvPr/>
        </p:nvSpPr>
        <p:spPr>
          <a:xfrm>
            <a:off x="1539458" y="2717820"/>
            <a:ext cx="7041834" cy="523220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21259"/>
                </a:solidFill>
              </a:rPr>
              <a:t>Student Academic Transcripts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B95D1F8-3F48-4A4F-AE83-D8602BD384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2233" y="3429000"/>
            <a:ext cx="5167230" cy="279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870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BCACA2-D968-7B43-859F-DE266A139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Our Data</a:t>
            </a:r>
          </a:p>
        </p:txBody>
      </p:sp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9A4D418-1BBF-614E-877D-19C161ECA2C1}"/>
              </a:ext>
            </a:extLst>
          </p:cNvPr>
          <p:cNvSpPr txBox="1"/>
          <p:nvPr/>
        </p:nvSpPr>
        <p:spPr>
          <a:xfrm>
            <a:off x="1451297" y="2531562"/>
            <a:ext cx="7041834" cy="523220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21259"/>
                </a:solidFill>
              </a:rPr>
              <a:t>Course Catalogues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EA86709-1DFC-1743-B678-0C5ACFFF70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8673" y="3242395"/>
            <a:ext cx="5394350" cy="314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714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6197D16-FE75-4A0E-A0C9-28C0F04A43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A8FCEC6-4B30-4FF2-8B32-504BEAEA3A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9451DB-A8DC-194F-8BC3-68E815869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191796"/>
            <a:ext cx="10021446" cy="2976344"/>
          </a:xfrm>
        </p:spPr>
        <p:txBody>
          <a:bodyPr anchor="ctr">
            <a:normAutofit/>
          </a:bodyPr>
          <a:lstStyle/>
          <a:p>
            <a:pPr algn="l"/>
            <a:r>
              <a:rPr lang="en-US" sz="6600" dirty="0">
                <a:solidFill>
                  <a:srgbClr val="FFFFFF"/>
                </a:solidFill>
              </a:rPr>
              <a:t>2. Proposed Approach</a:t>
            </a:r>
          </a:p>
        </p:txBody>
      </p:sp>
      <p:pic>
        <p:nvPicPr>
          <p:cNvPr id="5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1C7F4249-298E-0845-B74C-1DF7E05A00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989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3B854194-185D-494D-905C-7C7CB2E30F6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B4F5FA0D-0104-4987-8241-EFF7C85B88D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2897127E-6CEF-446C-BE87-93B7C46E49D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xmlns="" id="{FBC28717-2075-7543-94F8-72E9CC092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Proposed Approach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E8CBC6F-7ECE-FB4B-91F8-68D6BDAB5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1010653"/>
            <a:ext cx="5306084" cy="50218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121259"/>
                </a:solidFill>
              </a:rPr>
              <a:t>Course Data</a:t>
            </a:r>
          </a:p>
          <a:p>
            <a:r>
              <a:rPr lang="en-US" sz="2400" dirty="0">
                <a:solidFill>
                  <a:srgbClr val="121259"/>
                </a:solidFill>
              </a:rPr>
              <a:t>Discover </a:t>
            </a:r>
            <a:r>
              <a:rPr lang="en-US" sz="2400" b="1" dirty="0">
                <a:solidFill>
                  <a:srgbClr val="121259"/>
                </a:solidFill>
              </a:rPr>
              <a:t>Topics</a:t>
            </a:r>
            <a:endParaRPr lang="en-US" sz="2400" dirty="0">
              <a:solidFill>
                <a:srgbClr val="121259"/>
              </a:solidFill>
            </a:endParaRPr>
          </a:p>
          <a:p>
            <a:pPr lvl="1"/>
            <a:r>
              <a:rPr lang="en-US" sz="2000" b="1" dirty="0">
                <a:solidFill>
                  <a:srgbClr val="121259"/>
                </a:solidFill>
              </a:rPr>
              <a:t>Latent Dirichlet Allocation (LDA)</a:t>
            </a:r>
          </a:p>
          <a:p>
            <a:pPr lvl="1"/>
            <a:r>
              <a:rPr lang="en-US" sz="2000" dirty="0">
                <a:solidFill>
                  <a:srgbClr val="121259"/>
                </a:solidFill>
              </a:rPr>
              <a:t>Lower dimensionality</a:t>
            </a:r>
          </a:p>
          <a:p>
            <a:pPr marL="457200" lvl="1" indent="0">
              <a:buNone/>
            </a:pPr>
            <a:endParaRPr lang="en-US" sz="2000" dirty="0">
              <a:solidFill>
                <a:srgbClr val="121259"/>
              </a:solidFill>
            </a:endParaRPr>
          </a:p>
          <a:p>
            <a:pPr marL="457200" lvl="1" indent="0">
              <a:buNone/>
            </a:pPr>
            <a:endParaRPr lang="en-US" sz="2000" dirty="0">
              <a:solidFill>
                <a:srgbClr val="121259"/>
              </a:solidFill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121259"/>
                </a:solidFill>
              </a:rPr>
              <a:t>Student Specific Data</a:t>
            </a:r>
          </a:p>
          <a:p>
            <a:r>
              <a:rPr lang="en-US" sz="2400" b="1" dirty="0">
                <a:solidFill>
                  <a:srgbClr val="121259"/>
                </a:solidFill>
              </a:rPr>
              <a:t>Predict</a:t>
            </a:r>
            <a:r>
              <a:rPr lang="en-US" sz="2400" dirty="0">
                <a:solidFill>
                  <a:srgbClr val="121259"/>
                </a:solidFill>
              </a:rPr>
              <a:t> performance</a:t>
            </a:r>
          </a:p>
          <a:p>
            <a:pPr lvl="1"/>
            <a:r>
              <a:rPr lang="en-US" sz="2000" dirty="0">
                <a:solidFill>
                  <a:srgbClr val="121259"/>
                </a:solidFill>
              </a:rPr>
              <a:t>Lasso &amp; CV</a:t>
            </a:r>
          </a:p>
          <a:p>
            <a:pPr lvl="2"/>
            <a:r>
              <a:rPr lang="en-US" sz="1600" dirty="0">
                <a:solidFill>
                  <a:srgbClr val="121259"/>
                </a:solidFill>
              </a:rPr>
              <a:t>Past academic performance</a:t>
            </a:r>
          </a:p>
          <a:p>
            <a:pPr lvl="2"/>
            <a:r>
              <a:rPr lang="en-US" sz="1600" dirty="0">
                <a:solidFill>
                  <a:srgbClr val="121259"/>
                </a:solidFill>
              </a:rPr>
              <a:t>Topic Expertise</a:t>
            </a:r>
            <a:endParaRPr lang="en-US" sz="2000" dirty="0">
              <a:solidFill>
                <a:srgbClr val="121259"/>
              </a:solidFill>
            </a:endParaRPr>
          </a:p>
        </p:txBody>
      </p:sp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2273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3B854194-185D-494D-905C-7C7CB2E30F6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B4F5FA0D-0104-4987-8241-EFF7C85B88D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2897127E-6CEF-446C-BE87-93B7C46E49D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xmlns="" id="{FBC28717-2075-7543-94F8-72E9CC092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Proposed Recommender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E8CBC6F-7ECE-FB4B-91F8-68D6BDAB5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1010653"/>
            <a:ext cx="5306084" cy="5021847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121259"/>
                </a:solidFill>
              </a:rPr>
              <a:t>Discover topics in the course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121259"/>
                </a:solidFill>
              </a:rPr>
              <a:t>Ask user to describe their interest (using key words)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121259"/>
                </a:solidFill>
              </a:rPr>
              <a:t>Match interest of students to topics.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121259"/>
                </a:solidFill>
              </a:rPr>
              <a:t>Retrieve relevant courses based on topics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121259"/>
                </a:solidFill>
              </a:rPr>
              <a:t>Assess risk of failure for prospective courses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121259"/>
                </a:solidFill>
              </a:rPr>
              <a:t>If at risk, recommend preparatory courses</a:t>
            </a:r>
          </a:p>
        </p:txBody>
      </p:sp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1739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22BBEE2-4C11-334B-B039-51F41D9DE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3231" y="110339"/>
            <a:ext cx="5774081" cy="642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465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3B76EE3A-8DE7-A346-90E7-D3279E65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Topic Model Terminology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2C0236F-67A3-0549-BB7F-7BD6E83E6D73}"/>
              </a:ext>
            </a:extLst>
          </p:cNvPr>
          <p:cNvSpPr txBox="1"/>
          <p:nvPr/>
        </p:nvSpPr>
        <p:spPr>
          <a:xfrm>
            <a:off x="1179226" y="2420405"/>
            <a:ext cx="8927300" cy="3913059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121259"/>
                </a:solidFill>
              </a:rPr>
              <a:t>Topic</a:t>
            </a:r>
            <a:r>
              <a:rPr lang="en-US" sz="2400" dirty="0">
                <a:solidFill>
                  <a:srgbClr val="121259"/>
                </a:solidFill>
              </a:rPr>
              <a:t>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21259"/>
                </a:solidFill>
              </a:rPr>
              <a:t>Probability distribution over finite set of words (Vocabulary)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121259"/>
                </a:solidFill>
              </a:rPr>
              <a:t>Document</a:t>
            </a:r>
            <a:r>
              <a:rPr lang="en-US" sz="2400" dirty="0">
                <a:solidFill>
                  <a:srgbClr val="121259"/>
                </a:solidFill>
              </a:rPr>
              <a:t>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121259"/>
                </a:solidFill>
              </a:rPr>
              <a:t>("Probability distribution over topics”)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21259"/>
                </a:solidFill>
              </a:rPr>
              <a:t> Sequence of N words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21259"/>
                </a:solidFill>
              </a:rPr>
              <a:t>each word was generated by drawing from a probability distribution over topics specific to that document. </a:t>
            </a:r>
          </a:p>
        </p:txBody>
      </p:sp>
    </p:spTree>
    <p:extLst>
      <p:ext uri="{BB962C8B-B14F-4D97-AF65-F5344CB8AC3E}">
        <p14:creationId xmlns:p14="http://schemas.microsoft.com/office/powerpoint/2010/main" val="1712205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3B76EE3A-8DE7-A346-90E7-D3279E65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AU" sz="4000">
                <a:solidFill>
                  <a:srgbClr val="FFFFFF"/>
                </a:solidFill>
              </a:rPr>
              <a:t>LDA Document generation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2C0236F-67A3-0549-BB7F-7BD6E83E6D73}"/>
              </a:ext>
            </a:extLst>
          </p:cNvPr>
          <p:cNvSpPr txBox="1"/>
          <p:nvPr/>
        </p:nvSpPr>
        <p:spPr>
          <a:xfrm>
            <a:off x="1179226" y="2420405"/>
            <a:ext cx="8927300" cy="589072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AU" sz="2400">
              <a:solidFill>
                <a:srgbClr val="121259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84EC893-79D8-2E49-8587-4A6E7B15AB5B}"/>
              </a:ext>
            </a:extLst>
          </p:cNvPr>
          <p:cNvSpPr txBox="1"/>
          <p:nvPr/>
        </p:nvSpPr>
        <p:spPr>
          <a:xfrm>
            <a:off x="1179226" y="2538505"/>
            <a:ext cx="833374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solidFill>
                  <a:srgbClr val="121259"/>
                </a:solidFill>
              </a:rPr>
              <a:t>Given a number of topics </a:t>
            </a:r>
            <a:r>
              <a:rPr lang="en-AU" sz="2400" b="1" dirty="0">
                <a:solidFill>
                  <a:srgbClr val="121259"/>
                </a:solidFill>
              </a:rPr>
              <a:t>k</a:t>
            </a:r>
            <a:r>
              <a:rPr lang="en-AU" sz="2400" dirty="0">
                <a:solidFill>
                  <a:srgbClr val="121259"/>
                </a:solidFill>
              </a:rPr>
              <a:t>:</a:t>
            </a:r>
          </a:p>
          <a:p>
            <a:endParaRPr lang="en-AU" sz="2400" dirty="0">
              <a:solidFill>
                <a:srgbClr val="121259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AU" sz="2400" dirty="0">
                <a:solidFill>
                  <a:srgbClr val="121259"/>
                </a:solidFill>
              </a:rPr>
              <a:t>Determine word distribution per topic:</a:t>
            </a:r>
          </a:p>
          <a:p>
            <a:pPr lvl="1"/>
            <a:r>
              <a:rPr lang="en-AU" sz="2400" dirty="0">
                <a:solidFill>
                  <a:srgbClr val="121259"/>
                </a:solidFill>
              </a:rPr>
              <a:t>β ~ Dirichlet(</a:t>
            </a:r>
            <a:r>
              <a:rPr lang="en-AU" sz="2400" dirty="0" err="1">
                <a:solidFill>
                  <a:srgbClr val="121259"/>
                </a:solidFill>
              </a:rPr>
              <a:t>δ</a:t>
            </a:r>
            <a:r>
              <a:rPr lang="en-AU" sz="2400" dirty="0">
                <a:solidFill>
                  <a:srgbClr val="121259"/>
                </a:solidFill>
              </a:rPr>
              <a:t>) </a:t>
            </a:r>
          </a:p>
          <a:p>
            <a:pPr lvl="1"/>
            <a:endParaRPr lang="en-AU" sz="2400" dirty="0">
              <a:solidFill>
                <a:srgbClr val="121259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AU" sz="2400" dirty="0">
                <a:solidFill>
                  <a:srgbClr val="121259"/>
                </a:solidFill>
              </a:rPr>
              <a:t>Determine weight of topics per document:</a:t>
            </a:r>
          </a:p>
          <a:p>
            <a:pPr lvl="1"/>
            <a:r>
              <a:rPr lang="en-AU" sz="2400" dirty="0">
                <a:solidFill>
                  <a:srgbClr val="121259"/>
                </a:solidFill>
              </a:rPr>
              <a:t>𝜃 ~ Dirichlet(α) </a:t>
            </a:r>
          </a:p>
          <a:p>
            <a:pPr lvl="1"/>
            <a:endParaRPr lang="en-AU" sz="2400" dirty="0">
              <a:solidFill>
                <a:srgbClr val="121259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AU" sz="2400" dirty="0">
                <a:solidFill>
                  <a:srgbClr val="121259"/>
                </a:solidFill>
              </a:rPr>
              <a:t>For each of the N words in a document: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AU" sz="2400" dirty="0">
                <a:solidFill>
                  <a:srgbClr val="121259"/>
                </a:solidFill>
              </a:rPr>
              <a:t>Choose a topic      z  ~ Multinomial(𝜃 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AU" sz="2400" dirty="0">
                <a:solidFill>
                  <a:srgbClr val="121259"/>
                </a:solidFill>
              </a:rPr>
              <a:t>Choose the word  w ~ Multinomial(β</a:t>
            </a:r>
            <a:r>
              <a:rPr lang="en-AU" sz="2400" baseline="-25000" dirty="0">
                <a:solidFill>
                  <a:srgbClr val="121259"/>
                </a:solidFill>
              </a:rPr>
              <a:t>z</a:t>
            </a:r>
            <a:r>
              <a:rPr lang="en-AU" sz="2400" dirty="0">
                <a:solidFill>
                  <a:srgbClr val="121259"/>
                </a:solidFill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2132616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3B76EE3A-8DE7-A346-90E7-D3279E65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Learning LDA  distributions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2C0236F-67A3-0549-BB7F-7BD6E83E6D73}"/>
              </a:ext>
            </a:extLst>
          </p:cNvPr>
          <p:cNvSpPr txBox="1"/>
          <p:nvPr/>
        </p:nvSpPr>
        <p:spPr>
          <a:xfrm>
            <a:off x="1179226" y="2420405"/>
            <a:ext cx="8927300" cy="3600986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121259"/>
                </a:solidFill>
              </a:rPr>
              <a:t>Use Gibbs sampling to infer: 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2400" dirty="0">
                <a:solidFill>
                  <a:srgbClr val="121259"/>
                </a:solidFill>
              </a:rPr>
              <a:t>β  - word distribution per topic</a:t>
            </a:r>
          </a:p>
          <a:p>
            <a:pPr lvl="1"/>
            <a:r>
              <a:rPr lang="en-AU" sz="2400" dirty="0">
                <a:solidFill>
                  <a:srgbClr val="121259"/>
                </a:solidFill>
              </a:rPr>
              <a:t>Prior: Dirichlet(</a:t>
            </a:r>
            <a:r>
              <a:rPr lang="en-AU" sz="2400" dirty="0" err="1">
                <a:solidFill>
                  <a:srgbClr val="121259"/>
                </a:solidFill>
              </a:rPr>
              <a:t>δ</a:t>
            </a:r>
            <a:r>
              <a:rPr lang="en-AU" sz="2400" dirty="0">
                <a:solidFill>
                  <a:srgbClr val="121259"/>
                </a:solidFill>
              </a:rPr>
              <a:t>) </a:t>
            </a:r>
          </a:p>
          <a:p>
            <a:pPr lvl="1"/>
            <a:endParaRPr lang="en-AU" sz="2400" dirty="0">
              <a:solidFill>
                <a:srgbClr val="121259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AU" sz="2400" dirty="0">
                <a:solidFill>
                  <a:srgbClr val="121259"/>
                </a:solidFill>
              </a:rPr>
              <a:t>𝜃  - distribution of topics per document:</a:t>
            </a:r>
          </a:p>
          <a:p>
            <a:pPr lvl="1"/>
            <a:r>
              <a:rPr lang="en-AU" sz="2400" dirty="0">
                <a:solidFill>
                  <a:srgbClr val="121259"/>
                </a:solidFill>
              </a:rPr>
              <a:t>Prior: Dirichlet(α) </a:t>
            </a:r>
          </a:p>
          <a:p>
            <a:pPr lvl="1"/>
            <a:endParaRPr lang="en-AU" sz="2400" dirty="0">
              <a:solidFill>
                <a:srgbClr val="121259"/>
              </a:solidFill>
            </a:endParaRPr>
          </a:p>
          <a:p>
            <a:r>
              <a:rPr lang="el-GR" sz="2400" dirty="0">
                <a:solidFill>
                  <a:srgbClr val="121259"/>
                </a:solidFill>
              </a:rPr>
              <a:t>δ </a:t>
            </a:r>
            <a:r>
              <a:rPr lang="en-AU" sz="2400" dirty="0">
                <a:solidFill>
                  <a:srgbClr val="121259"/>
                </a:solidFill>
              </a:rPr>
              <a:t>and </a:t>
            </a:r>
            <a:r>
              <a:rPr lang="el-GR" sz="2400" dirty="0">
                <a:solidFill>
                  <a:srgbClr val="121259"/>
                </a:solidFill>
              </a:rPr>
              <a:t>α </a:t>
            </a:r>
            <a:r>
              <a:rPr lang="es-ES" sz="2400" dirty="0">
                <a:solidFill>
                  <a:srgbClr val="121259"/>
                </a:solidFill>
              </a:rPr>
              <a:t> </a:t>
            </a:r>
            <a:r>
              <a:rPr lang="en-AU" sz="2400" dirty="0">
                <a:solidFill>
                  <a:srgbClr val="121259"/>
                </a:solidFill>
              </a:rPr>
              <a:t>influence the sparseness of distributions</a:t>
            </a:r>
          </a:p>
          <a:p>
            <a:pPr lvl="1"/>
            <a:endParaRPr lang="en-AU" sz="2400" dirty="0">
              <a:solidFill>
                <a:srgbClr val="1212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644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6197D16-FE75-4A0E-A0C9-28C0F04A43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A8FCEC6-4B30-4FF2-8B32-504BEAEA3A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pic>
        <p:nvPicPr>
          <p:cNvPr id="5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1C7F4249-298E-0845-B74C-1DF7E05A00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xmlns="" id="{55F38018-88D3-8B45-88FB-F6164715CB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2267" y="5412594"/>
            <a:ext cx="9415973" cy="915996"/>
          </a:xfrm>
        </p:spPr>
        <p:txBody>
          <a:bodyPr numCol="2">
            <a:normAutofit fontScale="70000" lnSpcReduction="20000"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Sofia Vazquez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Alferez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sofia.vazquezalferez@maastrichtuniversity.nl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Raphaël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Morsomme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raphael.morsomme@maastrichtuniversity.nl</a:t>
            </a:r>
            <a:r>
              <a:rPr lang="en-US" dirty="0">
                <a:solidFill>
                  <a:schemeClr val="accent2"/>
                </a:solidFill>
              </a:rPr>
              <a:t> 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E3CAE2D-E69A-3A4A-A6D0-CA16D68BE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6837" y="529409"/>
            <a:ext cx="2716530" cy="3630747"/>
          </a:xfrm>
          <a:prstGeom prst="ellipse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A830D5F1-4D6D-4244-B98F-DC9F727D9B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0204" y="529409"/>
            <a:ext cx="2723060" cy="363074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965974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330206C2-C7CC-644E-A864-F3290B6E9C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7032" y="460264"/>
            <a:ext cx="5181600" cy="3906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AU" dirty="0">
                <a:solidFill>
                  <a:srgbClr val="121259"/>
                </a:solidFill>
              </a:rPr>
              <a:t>β – distributions for two topics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A3C507B0-74B3-4748-B84C-C000CFA4F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032" y="1107433"/>
            <a:ext cx="3601216" cy="225914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AE3A056-F4F7-AF48-867B-4E4B0D022A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032" y="4138588"/>
            <a:ext cx="3601216" cy="22591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431A037-D029-F744-AD2F-0493AC66E4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2761" y="1311853"/>
            <a:ext cx="6071608" cy="3775781"/>
          </a:xfrm>
          <a:prstGeom prst="rect">
            <a:avLst/>
          </a:prstGeom>
        </p:spPr>
      </p:pic>
      <p:sp>
        <p:nvSpPr>
          <p:cNvPr id="14" name="Content Placeholder 6">
            <a:extLst>
              <a:ext uri="{FF2B5EF4-FFF2-40B4-BE49-F238E27FC236}">
                <a16:creationId xmlns:a16="http://schemas.microsoft.com/office/drawing/2014/main" xmlns="" id="{8DD80FD5-ACCB-204C-AD95-5BCFCC490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52769" y="481652"/>
            <a:ext cx="5181600" cy="3906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AU" dirty="0">
                <a:solidFill>
                  <a:srgbClr val="121259"/>
                </a:solidFill>
              </a:rPr>
              <a:t>𝜃 – distributions for two topics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760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3B76EE3A-8DE7-A346-90E7-D3279E65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Determining 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82C6EE14-A3EA-3B4D-8F11-BD6BFDA512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0147" y="2484505"/>
            <a:ext cx="6521450" cy="40533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495980F-32F1-B849-B925-B1492A977611}"/>
              </a:ext>
            </a:extLst>
          </p:cNvPr>
          <p:cNvSpPr txBox="1"/>
          <p:nvPr/>
        </p:nvSpPr>
        <p:spPr>
          <a:xfrm>
            <a:off x="9009853" y="2812548"/>
            <a:ext cx="257412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AU" dirty="0" err="1">
                <a:solidFill>
                  <a:srgbClr val="121259"/>
                </a:solidFill>
              </a:rPr>
              <a:t>δ</a:t>
            </a:r>
            <a:r>
              <a:rPr lang="en-AU" dirty="0">
                <a:solidFill>
                  <a:srgbClr val="121259"/>
                </a:solidFill>
              </a:rPr>
              <a:t> = 0.1 </a:t>
            </a:r>
          </a:p>
          <a:p>
            <a:pPr lvl="1"/>
            <a:r>
              <a:rPr lang="el-GR" dirty="0">
                <a:solidFill>
                  <a:srgbClr val="121259"/>
                </a:solidFill>
              </a:rPr>
              <a:t>α</a:t>
            </a:r>
            <a:r>
              <a:rPr lang="en-AU" dirty="0">
                <a:solidFill>
                  <a:srgbClr val="121259"/>
                </a:solidFill>
              </a:rPr>
              <a:t> = 50/k </a:t>
            </a:r>
          </a:p>
          <a:p>
            <a:pPr lvl="1"/>
            <a:endParaRPr lang="en-AU" dirty="0">
              <a:solidFill>
                <a:srgbClr val="121259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AU" dirty="0">
                <a:solidFill>
                  <a:srgbClr val="121259"/>
                </a:solidFill>
              </a:rPr>
              <a:t>Find maximum Log-likelihood</a:t>
            </a:r>
          </a:p>
          <a:p>
            <a:pPr marL="342900" indent="-342900">
              <a:buFont typeface="+mj-lt"/>
              <a:buAutoNum type="arabicPeriod"/>
            </a:pPr>
            <a:r>
              <a:rPr lang="en-AU" dirty="0">
                <a:solidFill>
                  <a:srgbClr val="121259"/>
                </a:solidFill>
              </a:rPr>
              <a:t>K = 5, 10, …, 150</a:t>
            </a:r>
          </a:p>
          <a:p>
            <a:pPr marL="342900" indent="-342900">
              <a:buFont typeface="+mj-lt"/>
              <a:buAutoNum type="arabicPeriod"/>
            </a:pPr>
            <a:endParaRPr lang="en-AU" dirty="0">
              <a:solidFill>
                <a:srgbClr val="121259"/>
              </a:solidFill>
            </a:endParaRPr>
          </a:p>
          <a:p>
            <a:r>
              <a:rPr lang="en-AU" dirty="0">
                <a:solidFill>
                  <a:srgbClr val="121259"/>
                </a:solidFill>
              </a:rPr>
              <a:t>Model with 65 topics has the maximum log likelihood.</a:t>
            </a:r>
          </a:p>
          <a:p>
            <a:endParaRPr lang="en-AU" dirty="0">
              <a:solidFill>
                <a:srgbClr val="121259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684585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3B76EE3A-8DE7-A346-90E7-D3279E65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Student Performance Prediction Terminology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2C0236F-67A3-0549-BB7F-7BD6E83E6D73}"/>
              </a:ext>
            </a:extLst>
          </p:cNvPr>
          <p:cNvSpPr txBox="1"/>
          <p:nvPr/>
        </p:nvSpPr>
        <p:spPr>
          <a:xfrm>
            <a:off x="1179226" y="2420405"/>
            <a:ext cx="8927300" cy="4093428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sz="2000" b="1" dirty="0">
              <a:solidFill>
                <a:srgbClr val="121259"/>
              </a:solidFill>
            </a:endParaRPr>
          </a:p>
          <a:p>
            <a:r>
              <a:rPr lang="en-US" sz="2000" b="1" dirty="0">
                <a:solidFill>
                  <a:srgbClr val="121259"/>
                </a:solidFill>
              </a:rPr>
              <a:t>Past Academic Performance</a:t>
            </a:r>
            <a:r>
              <a:rPr lang="en-US" sz="2000" dirty="0">
                <a:solidFill>
                  <a:srgbClr val="121259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GPA for: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Humanities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Natural Sciences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Social Sciences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Skills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Projects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21259"/>
              </a:solidFill>
            </a:endParaRPr>
          </a:p>
          <a:p>
            <a:r>
              <a:rPr lang="en-US" sz="2000" b="1" dirty="0">
                <a:solidFill>
                  <a:srgbClr val="121259"/>
                </a:solidFill>
              </a:rPr>
              <a:t>Topic Expertise: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Knowledge acquired by student in each of the 65 topics from previous step: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Sum of the topic distribution of courses taken by the student weighted by attained grades</a:t>
            </a:r>
          </a:p>
        </p:txBody>
      </p:sp>
    </p:spTree>
    <p:extLst>
      <p:ext uri="{BB962C8B-B14F-4D97-AF65-F5344CB8AC3E}">
        <p14:creationId xmlns:p14="http://schemas.microsoft.com/office/powerpoint/2010/main" val="10910458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3B76EE3A-8DE7-A346-90E7-D3279E65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Student Topic Expertise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2C0236F-67A3-0549-BB7F-7BD6E83E6D73}"/>
              </a:ext>
            </a:extLst>
          </p:cNvPr>
          <p:cNvSpPr txBox="1"/>
          <p:nvPr/>
        </p:nvSpPr>
        <p:spPr>
          <a:xfrm>
            <a:off x="1179226" y="2420405"/>
            <a:ext cx="8927300" cy="400110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sz="2000" b="1" dirty="0">
              <a:solidFill>
                <a:srgbClr val="121259"/>
              </a:solidFill>
            </a:endParaRPr>
          </a:p>
        </p:txBody>
      </p:sp>
      <p:sp>
        <p:nvSpPr>
          <p:cNvPr id="14" name="Plus 13">
            <a:extLst>
              <a:ext uri="{FF2B5EF4-FFF2-40B4-BE49-F238E27FC236}">
                <a16:creationId xmlns:a16="http://schemas.microsoft.com/office/drawing/2014/main" xmlns="" id="{001C9F04-E139-F240-91B8-1FE6CB1BDC6B}"/>
              </a:ext>
            </a:extLst>
          </p:cNvPr>
          <p:cNvSpPr/>
          <p:nvPr/>
        </p:nvSpPr>
        <p:spPr>
          <a:xfrm>
            <a:off x="4717798" y="3331986"/>
            <a:ext cx="521208" cy="475488"/>
          </a:xfrm>
          <a:prstGeom prst="mathPlus">
            <a:avLst/>
          </a:prstGeom>
          <a:solidFill>
            <a:srgbClr val="121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7B5D0341-07AA-574C-AFC5-BBD74246A62D}"/>
              </a:ext>
            </a:extLst>
          </p:cNvPr>
          <p:cNvGrpSpPr/>
          <p:nvPr/>
        </p:nvGrpSpPr>
        <p:grpSpPr>
          <a:xfrm>
            <a:off x="355601" y="2473588"/>
            <a:ext cx="4267200" cy="1425312"/>
            <a:chOff x="355601" y="2473588"/>
            <a:chExt cx="4267200" cy="142531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xmlns="" id="{75DA2535-EC38-8443-B1D9-A62EE964D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5601" y="2959100"/>
              <a:ext cx="4267200" cy="9398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2ABD69C2-03B0-F943-8DBB-F92E75D4FCDB}"/>
                </a:ext>
              </a:extLst>
            </p:cNvPr>
            <p:cNvSpPr txBox="1"/>
            <p:nvPr/>
          </p:nvSpPr>
          <p:spPr>
            <a:xfrm>
              <a:off x="355601" y="2473588"/>
              <a:ext cx="29465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rgbClr val="121259"/>
                  </a:solidFill>
                </a:rPr>
                <a:t>Topic distributions per course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A88E05B2-AB79-7E42-8DD8-02A45429DFE2}"/>
              </a:ext>
            </a:extLst>
          </p:cNvPr>
          <p:cNvGrpSpPr/>
          <p:nvPr/>
        </p:nvGrpSpPr>
        <p:grpSpPr>
          <a:xfrm>
            <a:off x="5439036" y="2473588"/>
            <a:ext cx="1904837" cy="1361812"/>
            <a:chOff x="286737" y="4695732"/>
            <a:chExt cx="1904837" cy="136181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xmlns="" id="{57D3CAD1-9458-D54C-BB49-C5F4E85E9F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6737" y="5181244"/>
              <a:ext cx="1308100" cy="8763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3D99CD61-4165-8B41-94E0-3FCAA16B2757}"/>
                </a:ext>
              </a:extLst>
            </p:cNvPr>
            <p:cNvSpPr txBox="1"/>
            <p:nvPr/>
          </p:nvSpPr>
          <p:spPr>
            <a:xfrm>
              <a:off x="312405" y="4695732"/>
              <a:ext cx="18791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rgbClr val="121259"/>
                  </a:solidFill>
                </a:rPr>
                <a:t>Student transcript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6F743F2F-5A46-0248-BBD9-7F2A02D506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42336" y="2959100"/>
            <a:ext cx="3992033" cy="876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0A5259D1-5E8B-254B-A741-4949F97960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10286" y="4225413"/>
            <a:ext cx="4165600" cy="26035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DFFA4446-4C5B-B640-BEA3-E7C22709BE74}"/>
              </a:ext>
            </a:extLst>
          </p:cNvPr>
          <p:cNvSpPr/>
          <p:nvPr/>
        </p:nvSpPr>
        <p:spPr>
          <a:xfrm>
            <a:off x="8046719" y="2473588"/>
            <a:ext cx="37876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121259"/>
                </a:solidFill>
              </a:rPr>
              <a:t>Course contribution to Topic Expertise </a:t>
            </a:r>
            <a:endParaRPr lang="en-US" i="1" dirty="0">
              <a:solidFill>
                <a:srgbClr val="121259"/>
              </a:solidFill>
              <a:effectLst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586198BB-3298-7641-8EA4-EA2DB11D191F}"/>
              </a:ext>
            </a:extLst>
          </p:cNvPr>
          <p:cNvSpPr txBox="1"/>
          <p:nvPr/>
        </p:nvSpPr>
        <p:spPr>
          <a:xfrm>
            <a:off x="2422672" y="6031320"/>
            <a:ext cx="158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121259"/>
                </a:solidFill>
              </a:rPr>
              <a:t>Topic Expertise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xmlns="" id="{0ED58C76-5357-3741-9BAF-6C1DB7528E3A}"/>
              </a:ext>
            </a:extLst>
          </p:cNvPr>
          <p:cNvSpPr/>
          <p:nvPr/>
        </p:nvSpPr>
        <p:spPr>
          <a:xfrm>
            <a:off x="6960038" y="3405020"/>
            <a:ext cx="524667" cy="375152"/>
          </a:xfrm>
          <a:prstGeom prst="rightArrow">
            <a:avLst/>
          </a:prstGeom>
          <a:solidFill>
            <a:srgbClr val="121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9956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3B76EE3A-8DE7-A346-90E7-D3279E65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Predicting Student Performance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2C0236F-67A3-0549-BB7F-7BD6E83E6D73}"/>
              </a:ext>
            </a:extLst>
          </p:cNvPr>
          <p:cNvSpPr txBox="1"/>
          <p:nvPr/>
        </p:nvSpPr>
        <p:spPr>
          <a:xfrm>
            <a:off x="1179226" y="2420405"/>
            <a:ext cx="8927300" cy="3737946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121259"/>
                </a:solidFill>
              </a:rPr>
              <a:t>For each of the 132 courses currently offered (</a:t>
            </a:r>
            <a:r>
              <a:rPr lang="en-US" sz="2000" b="1" dirty="0">
                <a:solidFill>
                  <a:srgbClr val="121259"/>
                </a:solidFill>
              </a:rPr>
              <a:t>enrolments &gt; 20</a:t>
            </a:r>
            <a:r>
              <a:rPr lang="en-US" sz="2000" dirty="0">
                <a:solidFill>
                  <a:srgbClr val="121259"/>
                </a:solidFill>
              </a:rPr>
              <a:t> since </a:t>
            </a:r>
            <a:r>
              <a:rPr lang="en-US" sz="2000" b="1" dirty="0">
                <a:solidFill>
                  <a:srgbClr val="121259"/>
                </a:solidFill>
              </a:rPr>
              <a:t>2008</a:t>
            </a:r>
            <a:r>
              <a:rPr lang="en-US" sz="2000" dirty="0">
                <a:solidFill>
                  <a:srgbClr val="121259"/>
                </a:solidFill>
              </a:rPr>
              <a:t>):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Fit a </a:t>
            </a:r>
            <a:r>
              <a:rPr lang="en-US" sz="2000" b="1" dirty="0">
                <a:solidFill>
                  <a:srgbClr val="121259"/>
                </a:solidFill>
              </a:rPr>
              <a:t>sparse multiple linear regression </a:t>
            </a:r>
            <a:r>
              <a:rPr lang="en-US" sz="2000" dirty="0">
                <a:solidFill>
                  <a:srgbClr val="121259"/>
                </a:solidFill>
              </a:rPr>
              <a:t>model for grade prediction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Predictors: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Past Academic Performance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Student’s Topic Expertise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Regularization: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121259"/>
                </a:solidFill>
              </a:rPr>
              <a:t>lasso penalty</a:t>
            </a:r>
            <a:r>
              <a:rPr lang="en-US" sz="2000" dirty="0">
                <a:solidFill>
                  <a:srgbClr val="121259"/>
                </a:solidFill>
              </a:rPr>
              <a:t>: shrinks the coefficient estimates of the model, thereby reducing its variance. </a:t>
            </a:r>
          </a:p>
        </p:txBody>
      </p:sp>
    </p:spTree>
    <p:extLst>
      <p:ext uri="{BB962C8B-B14F-4D97-AF65-F5344CB8AC3E}">
        <p14:creationId xmlns:p14="http://schemas.microsoft.com/office/powerpoint/2010/main" val="29773665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3B76EE3A-8DE7-A346-90E7-D3279E65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Determining </a:t>
            </a:r>
            <a:r>
              <a:rPr lang="el-GR" sz="4000" dirty="0">
                <a:solidFill>
                  <a:srgbClr val="FFFFFF"/>
                </a:solidFill>
              </a:rPr>
              <a:t>λ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495980F-32F1-B849-B925-B1492A977611}"/>
              </a:ext>
            </a:extLst>
          </p:cNvPr>
          <p:cNvSpPr txBox="1"/>
          <p:nvPr/>
        </p:nvSpPr>
        <p:spPr>
          <a:xfrm>
            <a:off x="7251033" y="2812548"/>
            <a:ext cx="4332950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21259"/>
                </a:solidFill>
              </a:rPr>
              <a:t>Use 10-fold cross-validation (CV)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21259"/>
                </a:solidFill>
              </a:rPr>
              <a:t>Find the lasso tuning parameter</a:t>
            </a:r>
            <a:r>
              <a:rPr lang="en-US" b="1" dirty="0">
                <a:solidFill>
                  <a:srgbClr val="121259"/>
                </a:solidFill>
              </a:rPr>
              <a:t> </a:t>
            </a:r>
            <a:r>
              <a:rPr lang="el-GR" b="1" dirty="0">
                <a:solidFill>
                  <a:srgbClr val="121259"/>
                </a:solidFill>
              </a:rPr>
              <a:t>λ </a:t>
            </a:r>
            <a:r>
              <a:rPr lang="en-US" dirty="0">
                <a:solidFill>
                  <a:srgbClr val="121259"/>
                </a:solidFill>
              </a:rPr>
              <a:t>that minimizes the CV mean absolute error</a:t>
            </a:r>
            <a:endParaRPr lang="en-AU" dirty="0">
              <a:solidFill>
                <a:srgbClr val="121259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B7F2848-BEBD-D049-B5F1-FE4922721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866" y="3429000"/>
            <a:ext cx="5287518" cy="139451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0703588-D2B9-464F-B6B6-C8B8759F452B}"/>
              </a:ext>
            </a:extLst>
          </p:cNvPr>
          <p:cNvSpPr/>
          <p:nvPr/>
        </p:nvSpPr>
        <p:spPr>
          <a:xfrm>
            <a:off x="832866" y="488083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i="1" dirty="0">
                <a:solidFill>
                  <a:srgbClr val="121259"/>
                </a:solidFill>
              </a:rPr>
              <a:t>Cross-validation mean absolute error in the 148 predictive models </a:t>
            </a:r>
            <a:endParaRPr lang="en-US" i="1" dirty="0">
              <a:solidFill>
                <a:srgbClr val="121259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164066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3B76EE3A-8DE7-A346-90E7-D3279E65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Preparatory Courses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2C0236F-67A3-0549-BB7F-7BD6E83E6D73}"/>
              </a:ext>
            </a:extLst>
          </p:cNvPr>
          <p:cNvSpPr txBox="1"/>
          <p:nvPr/>
        </p:nvSpPr>
        <p:spPr>
          <a:xfrm>
            <a:off x="1179226" y="2420405"/>
            <a:ext cx="8927300" cy="3737946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121259"/>
                </a:solidFill>
              </a:rPr>
              <a:t>Fit </a:t>
            </a:r>
            <a:r>
              <a:rPr lang="en-US" sz="2000" b="1" dirty="0">
                <a:solidFill>
                  <a:srgbClr val="121259"/>
                </a:solidFill>
              </a:rPr>
              <a:t>lasso-regularized multiple linear regression model </a:t>
            </a:r>
            <a:r>
              <a:rPr lang="en-US" sz="2000" dirty="0">
                <a:solidFill>
                  <a:srgbClr val="121259"/>
                </a:solidFill>
              </a:rPr>
              <a:t>for grade prediction to each course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Predictors: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Students’ topic expertise.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Preparatory courses 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5 courses (excluding advanced courses)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Whose topic distribution has the smallest KL distance to the course’s regression’s normalized coefficient estimates. </a:t>
            </a:r>
          </a:p>
        </p:txBody>
      </p:sp>
    </p:spTree>
    <p:extLst>
      <p:ext uri="{BB962C8B-B14F-4D97-AF65-F5344CB8AC3E}">
        <p14:creationId xmlns:p14="http://schemas.microsoft.com/office/powerpoint/2010/main" val="30284710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3B76EE3A-8DE7-A346-90E7-D3279E65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Recommendations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2C0236F-67A3-0549-BB7F-7BD6E83E6D73}"/>
              </a:ext>
            </a:extLst>
          </p:cNvPr>
          <p:cNvSpPr txBox="1"/>
          <p:nvPr/>
        </p:nvSpPr>
        <p:spPr>
          <a:xfrm>
            <a:off x="1179226" y="2420405"/>
            <a:ext cx="8927300" cy="2814617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121259"/>
                </a:solidFill>
              </a:rPr>
              <a:t>Given a set of key words passed by the user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Build student interest distribution:  a ‘probability distribution’ over topics.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Use KL-Distance to find closest courses to that distribution. 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121259"/>
                </a:solidFill>
              </a:rPr>
              <a:t>Given a set of prospective courses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Predict grade of student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259"/>
                </a:solidFill>
              </a:rPr>
              <a:t>Find preparatory courses using KL- distance to coefficients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xmlns="" id="{09D64138-FFC5-2A4F-8B05-08284DD45E6C}"/>
                  </a:ext>
                </a:extLst>
              </p:cNvPr>
              <p:cNvSpPr txBox="1"/>
              <p:nvPr/>
            </p:nvSpPr>
            <p:spPr>
              <a:xfrm>
                <a:off x="355601" y="5463055"/>
                <a:ext cx="10769447" cy="21495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rgbClr val="121259"/>
                    </a:solidFill>
                  </a:rPr>
                  <a:t>KL-Distance</a:t>
                </a:r>
              </a:p>
              <a:p>
                <a:r>
                  <a:rPr lang="en-US" dirty="0">
                    <a:solidFill>
                      <a:srgbClr val="121259"/>
                    </a:solidFill>
                  </a:rPr>
                  <a:t>Given probability distributions </a:t>
                </a:r>
                <a14:m>
                  <m:oMath xmlns:m="http://schemas.openxmlformats.org/officeDocument/2006/math">
                    <m:r>
                      <a:rPr lang="es-ES" b="1" i="1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s-ES" i="1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s-ES" i="1">
                            <a:solidFill>
                              <a:srgbClr val="121259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s-ES" i="1">
                            <a:solidFill>
                              <a:srgbClr val="121259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s-ES" i="1" baseline="-25000">
                            <a:solidFill>
                              <a:srgbClr val="121259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s-ES" i="1">
                            <a:solidFill>
                              <a:srgbClr val="121259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s-ES" i="1">
                            <a:solidFill>
                              <a:srgbClr val="121259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s-ES" i="1" baseline="-25000">
                            <a:solidFill>
                              <a:srgbClr val="121259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s-ES" i="1">
                            <a:solidFill>
                              <a:srgbClr val="121259"/>
                            </a:solidFill>
                            <a:latin typeface="Cambria Math" panose="02040503050406030204" pitchFamily="18" charset="0"/>
                          </a:rPr>
                          <m:t>,…, </m:t>
                        </m:r>
                        <m:r>
                          <a:rPr lang="es-ES" i="1">
                            <a:solidFill>
                              <a:srgbClr val="121259"/>
                            </a:solidFill>
                            <a:latin typeface="Cambria Math" panose="02040503050406030204" pitchFamily="18" charset="0"/>
                          </a:rPr>
                          <m:t>𝑝𝑛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121259"/>
                    </a:solidFill>
                  </a:rPr>
                  <a:t> ,   </a:t>
                </a:r>
                <a14:m>
                  <m:oMath xmlns:m="http://schemas.openxmlformats.org/officeDocument/2006/math">
                    <m:r>
                      <a:rPr lang="es-ES" b="1" i="1" smtClean="0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𝒒</m:t>
                    </m:r>
                    <m:r>
                      <a:rPr lang="es-ES" i="1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={</m:t>
                    </m:r>
                    <m:r>
                      <a:rPr lang="es-ES" b="0" i="1" smtClean="0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s-ES" i="1" baseline="-25000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s-ES" i="1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s-ES" b="0" i="1" smtClean="0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s-ES" i="1" baseline="-25000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s-ES" i="1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,…, </m:t>
                    </m:r>
                    <m:r>
                      <a:rPr lang="es-ES" b="0" i="1" smtClean="0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s-ES" i="1" baseline="-25000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s-ES" i="1">
                        <a:solidFill>
                          <a:srgbClr val="121259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dirty="0">
                  <a:solidFill>
                    <a:srgbClr val="121259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solidFill>
                            <a:srgbClr val="121259"/>
                          </a:solidFill>
                          <a:latin typeface="Cambria Math" panose="02040503050406030204" pitchFamily="18" charset="0"/>
                        </a:rPr>
                        <m:t>𝐾𝐿</m:t>
                      </m:r>
                      <m:d>
                        <m:dPr>
                          <m:ctrlPr>
                            <a:rPr lang="es-ES" b="0" i="1" smtClean="0">
                              <a:solidFill>
                                <a:srgbClr val="121259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s-ES" b="1" i="1" smtClean="0">
                              <a:solidFill>
                                <a:srgbClr val="121259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es-ES" b="0" i="1" smtClean="0">
                              <a:solidFill>
                                <a:srgbClr val="121259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ES" b="1" i="1" smtClean="0">
                              <a:solidFill>
                                <a:srgbClr val="121259"/>
                              </a:solidFill>
                              <a:latin typeface="Cambria Math" panose="02040503050406030204" pitchFamily="18" charset="0"/>
                            </a:rPr>
                            <m:t>𝒒</m:t>
                          </m:r>
                        </m:e>
                      </m:d>
                      <m:r>
                        <a:rPr lang="es-ES" b="0" i="1" smtClean="0">
                          <a:solidFill>
                            <a:srgbClr val="121259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s-ES" b="0" i="1" smtClean="0">
                              <a:solidFill>
                                <a:srgbClr val="121259"/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s-ES" b="0" i="1" smtClean="0">
                              <a:solidFill>
                                <a:srgbClr val="121259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s-ES" b="0" i="1" smtClean="0">
                                  <a:solidFill>
                                    <a:srgbClr val="121259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solidFill>
                                    <a:srgbClr val="121259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s-ES" b="0" i="1" smtClean="0">
                                  <a:solidFill>
                                    <a:srgbClr val="121259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s-ES" b="0" i="1" smtClean="0">
                              <a:solidFill>
                                <a:srgbClr val="121259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s-ES" b="0" i="1" smtClean="0">
                                  <a:solidFill>
                                    <a:srgbClr val="121259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solidFill>
                                    <a:srgbClr val="121259"/>
                                  </a:solidFill>
                                  <a:latin typeface="Cambria Math" panose="02040503050406030204" pitchFamily="18" charset="0"/>
                                </a:rPr>
                                <m:t>𝑙𝑜𝑔</m:t>
                              </m:r>
                            </m:e>
                            <m:sub>
                              <m:r>
                                <a:rPr lang="es-ES" b="0" i="1" smtClean="0">
                                  <a:solidFill>
                                    <a:srgbClr val="121259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s-ES" b="0" i="1" smtClean="0">
                              <a:solidFill>
                                <a:srgbClr val="121259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s-ES" b="0" i="1" smtClean="0">
                                  <a:solidFill>
                                    <a:srgbClr val="121259"/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s-ES" b="0" i="1" smtClean="0">
                                      <a:solidFill>
                                        <a:srgbClr val="121259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s-ES" b="0" i="1" smtClean="0">
                                      <a:solidFill>
                                        <a:srgbClr val="121259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s-ES" b="0" i="1" smtClean="0">
                                      <a:solidFill>
                                        <a:srgbClr val="121259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s-ES" b="0" i="1" smtClean="0">
                                      <a:solidFill>
                                        <a:srgbClr val="121259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s-ES" b="0" i="1" smtClean="0">
                                      <a:solidFill>
                                        <a:srgbClr val="121259"/>
                                      </a:solidFill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s-ES" b="0" i="1" smtClean="0">
                                      <a:solidFill>
                                        <a:srgbClr val="121259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  <m:r>
                            <a:rPr lang="es-ES" b="0" i="1" smtClean="0">
                              <a:solidFill>
                                <a:srgbClr val="121259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>
                  <a:solidFill>
                    <a:srgbClr val="121259"/>
                  </a:solidFill>
                </a:endParaRPr>
              </a:p>
              <a:p>
                <a:endParaRPr lang="en-US" dirty="0">
                  <a:solidFill>
                    <a:srgbClr val="121259"/>
                  </a:solidFill>
                </a:endParaRPr>
              </a:p>
              <a:p>
                <a:endParaRPr lang="en-US" dirty="0">
                  <a:solidFill>
                    <a:srgbClr val="121259"/>
                  </a:solidFill>
                </a:endParaRPr>
              </a:p>
              <a:p>
                <a:endParaRPr lang="en-US" dirty="0">
                  <a:solidFill>
                    <a:srgbClr val="121259"/>
                  </a:solidFill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9D64138-FFC5-2A4F-8B05-08284DD45E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601" y="5463055"/>
                <a:ext cx="10769447" cy="2149563"/>
              </a:xfrm>
              <a:prstGeom prst="rect">
                <a:avLst/>
              </a:prstGeom>
              <a:blipFill>
                <a:blip r:embed="rId5"/>
                <a:stretch>
                  <a:fillRect l="-353" t="-17647" b="-223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94209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22BBEE2-4C11-334B-B039-51F41D9DE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3231" y="110339"/>
            <a:ext cx="5774081" cy="642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2602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6197D16-FE75-4A0E-A0C9-28C0F04A43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A8FCEC6-4B30-4FF2-8B32-504BEAEA3A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9451DB-A8DC-194F-8BC3-68E815869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191796"/>
            <a:ext cx="10021446" cy="2976344"/>
          </a:xfrm>
        </p:spPr>
        <p:txBody>
          <a:bodyPr anchor="ctr">
            <a:normAutofit/>
          </a:bodyPr>
          <a:lstStyle/>
          <a:p>
            <a:pPr algn="l"/>
            <a:r>
              <a:rPr lang="en-US" sz="6600" dirty="0">
                <a:solidFill>
                  <a:srgbClr val="FFFFFF"/>
                </a:solidFill>
              </a:rPr>
              <a:t>3. Demonstration</a:t>
            </a:r>
          </a:p>
        </p:txBody>
      </p:sp>
      <p:pic>
        <p:nvPicPr>
          <p:cNvPr id="5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1C7F4249-298E-0845-B74C-1DF7E05A00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56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BCACA2-D968-7B43-859F-DE266A139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Content</a:t>
            </a:r>
          </a:p>
        </p:txBody>
      </p:sp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2219E4E-DB7B-1E42-AE5C-DAC8CFA597BF}"/>
              </a:ext>
            </a:extLst>
          </p:cNvPr>
          <p:cNvSpPr txBox="1"/>
          <p:nvPr/>
        </p:nvSpPr>
        <p:spPr>
          <a:xfrm>
            <a:off x="0" y="2506133"/>
            <a:ext cx="12191696" cy="3785652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numCol="2" rtlCol="0">
            <a:spAutoFit/>
          </a:bodyPr>
          <a:lstStyle/>
          <a:p>
            <a:pPr marL="571500" indent="-57150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The Task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University College Maastricht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Recommendation Task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Constrain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Objectives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Our Data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571500" indent="-57150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Proposed Approach: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Proposed approach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Proposed Recommender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Workflow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Topic Modeling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Lasso Regularized Sparse Linear Model</a:t>
            </a:r>
          </a:p>
          <a:p>
            <a:pPr marL="1028700" lvl="1" indent="-571500"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571500" indent="-57150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13000"/>
              <a:buFont typeface="+mj-lt"/>
              <a:buAutoNum type="arabicPeriod"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10440691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1C7F4249-298E-0845-B74C-1DF7E05A00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9CC2EFC-656D-B241-B41F-1AB4E592F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2487" y="0"/>
            <a:ext cx="7067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7767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1C7F4249-298E-0845-B74C-1DF7E05A00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7642D2EE-C10A-B540-949C-85D2D1F439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295" y="164591"/>
            <a:ext cx="11315449" cy="643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5158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6197D16-FE75-4A0E-A0C9-28C0F04A43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A8FCEC6-4B30-4FF2-8B32-504BEAEA3A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9451DB-A8DC-194F-8BC3-68E815869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191796"/>
            <a:ext cx="10021446" cy="2976344"/>
          </a:xfrm>
        </p:spPr>
        <p:txBody>
          <a:bodyPr anchor="ctr"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Thank you!</a:t>
            </a:r>
          </a:p>
        </p:txBody>
      </p:sp>
      <p:pic>
        <p:nvPicPr>
          <p:cNvPr id="5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1C7F4249-298E-0845-B74C-1DF7E05A00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xmlns="" id="{222040C8-3F97-8040-97E3-759B13038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9867" y="5412594"/>
            <a:ext cx="9279465" cy="915996"/>
          </a:xfrm>
        </p:spPr>
        <p:txBody>
          <a:bodyPr numCol="2">
            <a:normAutofit fontScale="70000" lnSpcReduction="20000"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Sofia Vazquez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Alferez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sofia.vazquezalferez@maastrichtuniversity.nl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Raphaël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Morsomme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raphael.morsomme@maastrichtuniversity.nl</a:t>
            </a:r>
            <a:r>
              <a:rPr lang="en-US" dirty="0">
                <a:solidFill>
                  <a:schemeClr val="accent2"/>
                </a:solidFill>
              </a:rPr>
              <a:t> 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55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6197D16-FE75-4A0E-A0C9-28C0F04A43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A8FCEC6-4B30-4FF2-8B32-504BEAEA3A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9451DB-A8DC-194F-8BC3-68E815869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191796"/>
            <a:ext cx="10021446" cy="2976344"/>
          </a:xfrm>
        </p:spPr>
        <p:txBody>
          <a:bodyPr anchor="ctr">
            <a:normAutofit/>
          </a:bodyPr>
          <a:lstStyle/>
          <a:p>
            <a:pPr algn="l"/>
            <a:r>
              <a:rPr lang="en-US" sz="6600" dirty="0">
                <a:solidFill>
                  <a:srgbClr val="FFFFFF"/>
                </a:solidFill>
              </a:rPr>
              <a:t>1. The Task</a:t>
            </a:r>
          </a:p>
        </p:txBody>
      </p:sp>
      <p:pic>
        <p:nvPicPr>
          <p:cNvPr id="5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1C7F4249-298E-0845-B74C-1DF7E05A00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7415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BCACA2-D968-7B43-859F-DE266A139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University College Maastricht</a:t>
            </a:r>
          </a:p>
        </p:txBody>
      </p:sp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3E3ACEB-0993-0840-9D33-BC3F234EF14C}"/>
              </a:ext>
            </a:extLst>
          </p:cNvPr>
          <p:cNvSpPr txBox="1"/>
          <p:nvPr/>
        </p:nvSpPr>
        <p:spPr>
          <a:xfrm>
            <a:off x="1179226" y="2755554"/>
            <a:ext cx="875083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21259"/>
                </a:solidFill>
              </a:rPr>
              <a:t>Liberal Arts and Science Program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21259"/>
                </a:solidFill>
              </a:rPr>
              <a:t>Interdisciplinary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121259"/>
                </a:solidFill>
              </a:rPr>
              <a:t>150</a:t>
            </a:r>
            <a:r>
              <a:rPr lang="en-US" sz="2800" dirty="0">
                <a:solidFill>
                  <a:srgbClr val="121259"/>
                </a:solidFill>
              </a:rPr>
              <a:t> courses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21259"/>
                </a:solidFill>
              </a:rPr>
              <a:t>Over </a:t>
            </a:r>
            <a:r>
              <a:rPr lang="en-US" sz="2800" b="1" dirty="0">
                <a:solidFill>
                  <a:srgbClr val="121259"/>
                </a:solidFill>
              </a:rPr>
              <a:t>75% </a:t>
            </a:r>
            <a:r>
              <a:rPr lang="en-US" sz="2800" dirty="0">
                <a:solidFill>
                  <a:srgbClr val="121259"/>
                </a:solidFill>
              </a:rPr>
              <a:t>free educational credits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21259"/>
                </a:solidFill>
              </a:rPr>
              <a:t>Up to one year of external courses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585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97E3CCD-1BC4-6741-89CF-658CFEBAE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121259"/>
                </a:solidFill>
              </a:rPr>
              <a:t>“The college gives you the freedom to construct your own curriculum while your academic advisor helps you navigate through the options”</a:t>
            </a:r>
          </a:p>
          <a:p>
            <a:pPr marL="0" indent="0">
              <a:buNone/>
            </a:pPr>
            <a:endParaRPr lang="en-US" dirty="0">
              <a:solidFill>
                <a:srgbClr val="121259"/>
              </a:solidFill>
            </a:endParaRPr>
          </a:p>
          <a:p>
            <a:pPr marL="0" indent="0" algn="r">
              <a:buNone/>
            </a:pPr>
            <a:r>
              <a:rPr lang="en-US" dirty="0">
                <a:solidFill>
                  <a:srgbClr val="121259"/>
                </a:solidFill>
              </a:rPr>
              <a:t>Student Handbook 2018-2019</a:t>
            </a:r>
          </a:p>
        </p:txBody>
      </p:sp>
    </p:spTree>
    <p:extLst>
      <p:ext uri="{BB962C8B-B14F-4D97-AF65-F5344CB8AC3E}">
        <p14:creationId xmlns:p14="http://schemas.microsoft.com/office/powerpoint/2010/main" val="2623852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BCACA2-D968-7B43-859F-DE266A139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University College Maastricht</a:t>
            </a:r>
          </a:p>
        </p:txBody>
      </p:sp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3E3ACEB-0993-0840-9D33-BC3F234EF14C}"/>
              </a:ext>
            </a:extLst>
          </p:cNvPr>
          <p:cNvSpPr txBox="1"/>
          <p:nvPr/>
        </p:nvSpPr>
        <p:spPr>
          <a:xfrm>
            <a:off x="1179226" y="2755554"/>
            <a:ext cx="87508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21259"/>
                </a:solidFill>
              </a:rPr>
              <a:t>Overview problem: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121259"/>
                </a:solidFill>
              </a:rPr>
              <a:t>150</a:t>
            </a:r>
            <a:r>
              <a:rPr lang="en-US" sz="2800" dirty="0">
                <a:solidFill>
                  <a:srgbClr val="121259"/>
                </a:solidFill>
              </a:rPr>
              <a:t> courses at UCM +</a:t>
            </a:r>
            <a:r>
              <a:rPr lang="en-US" sz="2800" b="1" dirty="0">
                <a:solidFill>
                  <a:srgbClr val="121259"/>
                </a:solidFill>
              </a:rPr>
              <a:t> 2327 </a:t>
            </a:r>
            <a:r>
              <a:rPr lang="en-US" sz="2800" dirty="0">
                <a:solidFill>
                  <a:srgbClr val="121259"/>
                </a:solidFill>
              </a:rPr>
              <a:t>courses offered at other 12 Faculties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121259"/>
              </a:solidFill>
            </a:endParaRPr>
          </a:p>
          <a:p>
            <a:r>
              <a:rPr lang="en-US" sz="2800" b="1" dirty="0">
                <a:solidFill>
                  <a:srgbClr val="121259"/>
                </a:solidFill>
              </a:rPr>
              <a:t>Unique curriculum problem: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21259"/>
                </a:solidFill>
              </a:rPr>
              <a:t>Is a student </a:t>
            </a:r>
            <a:r>
              <a:rPr lang="en-US" sz="2800" b="1" dirty="0">
                <a:solidFill>
                  <a:srgbClr val="121259"/>
                </a:solidFill>
              </a:rPr>
              <a:t>prepared</a:t>
            </a:r>
            <a:r>
              <a:rPr lang="en-US" sz="2800" dirty="0">
                <a:solidFill>
                  <a:srgbClr val="121259"/>
                </a:solidFill>
              </a:rPr>
              <a:t> for a course?</a:t>
            </a:r>
          </a:p>
        </p:txBody>
      </p:sp>
    </p:spTree>
    <p:extLst>
      <p:ext uri="{BB962C8B-B14F-4D97-AF65-F5344CB8AC3E}">
        <p14:creationId xmlns:p14="http://schemas.microsoft.com/office/powerpoint/2010/main" val="1635671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BCACA2-D968-7B43-859F-DE266A139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Recommendation Task</a:t>
            </a:r>
          </a:p>
        </p:txBody>
      </p:sp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9A4D418-1BBF-614E-877D-19C161ECA2C1}"/>
              </a:ext>
            </a:extLst>
          </p:cNvPr>
          <p:cNvSpPr txBox="1"/>
          <p:nvPr/>
        </p:nvSpPr>
        <p:spPr>
          <a:xfrm>
            <a:off x="1539458" y="2717820"/>
            <a:ext cx="9436414" cy="1964512"/>
          </a:xfrm>
          <a:prstGeom prst="rect">
            <a:avLst/>
          </a:prstGeom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21259"/>
                </a:solidFill>
              </a:rPr>
              <a:t>What </a:t>
            </a:r>
            <a:r>
              <a:rPr lang="en-US" sz="2800" b="1" dirty="0">
                <a:solidFill>
                  <a:srgbClr val="121259"/>
                </a:solidFill>
              </a:rPr>
              <a:t>interesting</a:t>
            </a:r>
            <a:r>
              <a:rPr lang="en-US" sz="2800" dirty="0">
                <a:solidFill>
                  <a:srgbClr val="121259"/>
                </a:solidFill>
              </a:rPr>
              <a:t> courses are offered at the university?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21259"/>
                </a:solidFill>
              </a:rPr>
              <a:t>Do I have </a:t>
            </a:r>
            <a:r>
              <a:rPr lang="en-US" sz="2800" b="1" dirty="0">
                <a:solidFill>
                  <a:srgbClr val="121259"/>
                </a:solidFill>
              </a:rPr>
              <a:t>sufficient pre-knowledge </a:t>
            </a:r>
            <a:r>
              <a:rPr lang="en-US" sz="2800" dirty="0">
                <a:solidFill>
                  <a:srgbClr val="121259"/>
                </a:solidFill>
              </a:rPr>
              <a:t>for this course?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21259"/>
                </a:solidFill>
              </a:rPr>
              <a:t>What courses can I take to </a:t>
            </a:r>
            <a:r>
              <a:rPr lang="en-US" sz="2800" b="1" dirty="0">
                <a:solidFill>
                  <a:srgbClr val="121259"/>
                </a:solidFill>
              </a:rPr>
              <a:t>prepare</a:t>
            </a:r>
            <a:r>
              <a:rPr lang="en-US" sz="2800" dirty="0">
                <a:solidFill>
                  <a:srgbClr val="121259"/>
                </a:solidFill>
              </a:rPr>
              <a:t> for this course?</a:t>
            </a:r>
          </a:p>
        </p:txBody>
      </p:sp>
    </p:spTree>
    <p:extLst>
      <p:ext uri="{BB962C8B-B14F-4D97-AF65-F5344CB8AC3E}">
        <p14:creationId xmlns:p14="http://schemas.microsoft.com/office/powerpoint/2010/main" val="1578904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BCACA2-D968-7B43-859F-DE266A139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Constraint</a:t>
            </a:r>
          </a:p>
        </p:txBody>
      </p:sp>
      <p:pic>
        <p:nvPicPr>
          <p:cNvPr id="4" name="Picture 2" descr="https://lh6.googleusercontent.com/o-zD3gg3ajvak73M3tIgSa37WGMmigpo988VwPz8pSJBDBvuXH5Rtf-BffEU8IXtAKwYUD8W2I4Xn-WRyfQnGjliPblaizdA8Ug-BvozLLP_CdvBhnr8wRhX6OgDDs0C_3joz4XDm_ANp7-D9w">
            <a:extLst>
              <a:ext uri="{FF2B5EF4-FFF2-40B4-BE49-F238E27FC236}">
                <a16:creationId xmlns:a16="http://schemas.microsoft.com/office/drawing/2014/main" xmlns="" id="{4FB82333-C1EB-7E45-8A3F-FBB04B9F0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2" b="4306"/>
          <a:stretch/>
        </p:blipFill>
        <p:spPr bwMode="auto">
          <a:xfrm>
            <a:off x="10975872" y="5527163"/>
            <a:ext cx="858497" cy="101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5EBD475-4751-7E46-9A3A-253F7F09E462}"/>
              </a:ext>
            </a:extLst>
          </p:cNvPr>
          <p:cNvSpPr txBox="1"/>
          <p:nvPr/>
        </p:nvSpPr>
        <p:spPr>
          <a:xfrm>
            <a:off x="1179226" y="2960231"/>
            <a:ext cx="1012564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121259"/>
                </a:solidFill>
              </a:rPr>
              <a:t>“Primarily academic advisors provide their advisees with </a:t>
            </a:r>
            <a:r>
              <a:rPr lang="en-US" sz="2800" b="1" dirty="0">
                <a:solidFill>
                  <a:srgbClr val="121259"/>
                </a:solidFill>
              </a:rPr>
              <a:t>feedback</a:t>
            </a:r>
            <a:r>
              <a:rPr lang="en-US" sz="2800" dirty="0">
                <a:solidFill>
                  <a:srgbClr val="121259"/>
                </a:solidFill>
              </a:rPr>
              <a:t> and </a:t>
            </a:r>
            <a:r>
              <a:rPr lang="en-US" sz="2800" b="1" dirty="0">
                <a:solidFill>
                  <a:srgbClr val="121259"/>
                </a:solidFill>
              </a:rPr>
              <a:t>incentives</a:t>
            </a:r>
            <a:r>
              <a:rPr lang="en-US" sz="2800" dirty="0">
                <a:solidFill>
                  <a:srgbClr val="121259"/>
                </a:solidFill>
              </a:rPr>
              <a:t> to actively take </a:t>
            </a:r>
            <a:r>
              <a:rPr lang="en-US" sz="2800" b="1" dirty="0">
                <a:solidFill>
                  <a:srgbClr val="121259"/>
                </a:solidFill>
              </a:rPr>
              <a:t>responsibility</a:t>
            </a:r>
            <a:r>
              <a:rPr lang="en-US" sz="2800" dirty="0">
                <a:solidFill>
                  <a:srgbClr val="121259"/>
                </a:solidFill>
              </a:rPr>
              <a:t> for how they organize their studies”</a:t>
            </a:r>
          </a:p>
          <a:p>
            <a:endParaRPr lang="en-US" sz="2800" dirty="0">
              <a:solidFill>
                <a:srgbClr val="121259"/>
              </a:solidFill>
            </a:endParaRPr>
          </a:p>
          <a:p>
            <a:pPr algn="r"/>
            <a:r>
              <a:rPr lang="en-US" sz="2800" dirty="0">
                <a:solidFill>
                  <a:srgbClr val="121259"/>
                </a:solidFill>
              </a:rPr>
              <a:t>Office of Academic Advising UCM</a:t>
            </a:r>
          </a:p>
        </p:txBody>
      </p:sp>
    </p:spTree>
    <p:extLst>
      <p:ext uri="{BB962C8B-B14F-4D97-AF65-F5344CB8AC3E}">
        <p14:creationId xmlns:p14="http://schemas.microsoft.com/office/powerpoint/2010/main" val="4037312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731</Words>
  <Application>Microsoft Office PowerPoint</Application>
  <PresentationFormat>Personnalisé</PresentationFormat>
  <Paragraphs>194</Paragraphs>
  <Slides>32</Slides>
  <Notes>24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3" baseType="lpstr">
      <vt:lpstr>Office Theme</vt:lpstr>
      <vt:lpstr>Content-based Course Recommender System for Liberal Arts Education  </vt:lpstr>
      <vt:lpstr>Présentation PowerPoint</vt:lpstr>
      <vt:lpstr>Content</vt:lpstr>
      <vt:lpstr>1. The Task</vt:lpstr>
      <vt:lpstr>University College Maastricht</vt:lpstr>
      <vt:lpstr>Présentation PowerPoint</vt:lpstr>
      <vt:lpstr>University College Maastricht</vt:lpstr>
      <vt:lpstr>Recommendation Task</vt:lpstr>
      <vt:lpstr>Constraint</vt:lpstr>
      <vt:lpstr>Objectives</vt:lpstr>
      <vt:lpstr>Our Data</vt:lpstr>
      <vt:lpstr>Our Data</vt:lpstr>
      <vt:lpstr>2. Proposed Approach</vt:lpstr>
      <vt:lpstr>Proposed Approach</vt:lpstr>
      <vt:lpstr>Proposed Recommender</vt:lpstr>
      <vt:lpstr>Présentation PowerPoint</vt:lpstr>
      <vt:lpstr>Topic Model Terminology</vt:lpstr>
      <vt:lpstr>LDA Document generation</vt:lpstr>
      <vt:lpstr>Learning LDA  distributions</vt:lpstr>
      <vt:lpstr>Présentation PowerPoint</vt:lpstr>
      <vt:lpstr>Determining K</vt:lpstr>
      <vt:lpstr>Student Performance Prediction Terminology</vt:lpstr>
      <vt:lpstr>Student Topic Expertise</vt:lpstr>
      <vt:lpstr>Predicting Student Performance</vt:lpstr>
      <vt:lpstr>Determining λ</vt:lpstr>
      <vt:lpstr>Preparatory Courses</vt:lpstr>
      <vt:lpstr>Recommendations</vt:lpstr>
      <vt:lpstr>Présentation PowerPoint</vt:lpstr>
      <vt:lpstr>3. Demonstration</vt:lpstr>
      <vt:lpstr>Présentation PowerPoint</vt:lpstr>
      <vt:lpstr>Présentation PowerPoint</vt:lpstr>
      <vt:lpstr>Thank you!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Content-based Course Recommender System for Liberal Arts Education  </dc:title>
  <dc:creator>Sofía Vázquez</dc:creator>
  <cp:lastModifiedBy>JeanLuc</cp:lastModifiedBy>
  <cp:revision>20</cp:revision>
  <dcterms:created xsi:type="dcterms:W3CDTF">2019-06-03T10:58:58Z</dcterms:created>
  <dcterms:modified xsi:type="dcterms:W3CDTF">2019-06-20T12:34:04Z</dcterms:modified>
</cp:coreProperties>
</file>